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59" r:id="rId4"/>
    <p:sldId id="277" r:id="rId5"/>
    <p:sldId id="278" r:id="rId6"/>
    <p:sldId id="279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B76"/>
    <a:srgbClr val="1F77B4"/>
    <a:srgbClr val="FFFFFF"/>
    <a:srgbClr val="2E4450"/>
    <a:srgbClr val="8C0202"/>
    <a:srgbClr val="172C51"/>
    <a:srgbClr val="273B75"/>
    <a:srgbClr val="FFA766"/>
    <a:srgbClr val="BCDD8A"/>
    <a:srgbClr val="60C4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16" autoAdjust="0"/>
    <p:restoredTop sz="89831" autoAdjust="0"/>
  </p:normalViewPr>
  <p:slideViewPr>
    <p:cSldViewPr snapToGrid="0">
      <p:cViewPr>
        <p:scale>
          <a:sx n="100" d="100"/>
          <a:sy n="100" d="100"/>
        </p:scale>
        <p:origin x="13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A6C05D-ABFA-42FC-88A6-C9EE1209C6C0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E058A-49D6-4A76-ACAB-FADC218ADFF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29765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9E058A-49D6-4A76-ACAB-FADC218ADFFC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570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9EAD30-E7E7-F3EC-517B-FF9EF0D883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F9464F-4324-DE82-CAE7-876E2067B0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3C9F61-E592-5251-4EBE-04B7343F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1EC9694-51AD-65F7-4B8F-1F5B7CBD4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1C8990-2008-38C1-E78A-31661A04A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66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BE120-B68D-B773-66ED-04805FD67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7F04163-8BA7-271B-5E86-AC4A1EE509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009DCB-9914-D185-1A5A-716920014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793B36-C3A0-419F-FC97-0F73D7F6D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53600E0-9F40-575E-4802-1A0CE52E6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3841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75C81B7-27DB-3896-9DD9-B19F47874B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68E6623-6890-F78B-F614-03AB7F771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B34846-AC95-9319-EE08-97FF3F72F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C254D7A-6130-034C-4B58-945DDFBB5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ABB53C-D864-6ADA-0241-A5B044C97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232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07BBE4-4DF1-9CD8-C14D-E4AAC43A5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420F2A-09CF-7FA7-752D-BBE7874302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D1A3209-FBE7-2D0C-9440-946B19191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6ED8CB-FD52-BB63-FB9F-83BA1DA4A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AFAE6A6-74EE-BD73-9C55-198455492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96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60253A-41A4-1084-6122-5DED6574D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242D1C9-BA0F-DF58-F225-44567395DE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DC1A47-4C2A-9E0F-4393-0A6B6813B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07FEE5A-F358-B374-C5CB-516F47D40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17E00B-5002-4E28-EA7D-279EE5FB4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767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9A7BC2-8DFE-E283-2080-8C9E462D6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EB38BA-78B8-236E-0164-EAEF85D8A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B602D07-137A-1FE7-0FD7-DF6C1A2D6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A0F920-A6EA-1C85-0FAA-92C36CBBF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982513-E278-4D12-63ED-C104C9BE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B65AFAF-0487-0CD6-4A9D-AF55CDFB8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4057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6CFCD9-230D-5105-755D-5D3F1837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4A2767F-1676-0116-B8C7-3F6331C54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A50E16D-5FF3-6DD7-4601-FCFB78720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749A027-9889-E7FE-2173-2E31227D8E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AFC8AA1-4D8B-1296-B986-FD6571B043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E39615C-FA8D-4BF2-4273-50F21D776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8178518-7386-D5C0-6852-A4129A47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85397C1-CAC4-0E2D-5E09-47D1FAC2F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5492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3E7321-DE8C-FD0D-FC46-4BCA0A886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4732220-91D1-5432-8FF7-086A49E1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4AABA4-7C4C-3157-EADE-8F2CA63E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655E08A-8223-A925-EBB5-D70D74A32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7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112B7B7-2B0F-EEF2-6CBE-A7631AE70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CF65B60-9CE0-54F0-C205-D77A7E105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69405EE-AF84-DDD6-55F9-7455C3E1C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6832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CA565E-A6CC-BD33-7E47-02FE23ED9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4695B7-56A1-975C-E6DD-5B95C301D4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576C6D2-307F-6368-CBD1-C5FD3983D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151C6C3-8238-8772-EB4D-49850E27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A7F8201-2DCA-8BB4-DD2E-B0D63E097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164C41D-716E-F4FE-BB41-2ECDC97E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9271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BC9A34-B390-5809-3C8F-0A6B5D133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B37F605-5513-7678-2B9D-4856793B0C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B76FAE1-52B8-6325-051F-117826DC1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ADCD0F1-8050-8DC0-B68B-16E526B71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010D07E-6B34-8B24-C974-45791497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E0E5DAB-F8E6-9500-FEE6-E48D64A97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662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6C90BE4-29FD-74ED-3C49-A23DAA611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1D9B065-0304-FD5B-D1F8-EE3E4F072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17CD21-5A6C-B44D-0CE8-CE52074296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CCDA1-3D4A-094A-BCF3-338C72797B43}" type="datetimeFigureOut">
              <a:rPr lang="it-IT" smtClean="0"/>
              <a:t>18/01/2024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7F16D30-F17D-21C0-53C5-F6542AB1D9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4AF4DB-EB64-AA20-F59F-4CA188C5C9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7C8D4-1B17-5141-9204-88479EA2998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574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295BAE5D-586E-3009-05F7-AB9A045841E6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5" name="Segnaposto contenuto 9">
            <a:extLst>
              <a:ext uri="{FF2B5EF4-FFF2-40B4-BE49-F238E27FC236}">
                <a16:creationId xmlns:a16="http://schemas.microsoft.com/office/drawing/2014/main" id="{5A350E24-05B8-FDDB-7FC0-FED979207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49" y="6303692"/>
            <a:ext cx="4336500" cy="476788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9D608E4-C1D2-D8A2-D259-FD6B3560198B}"/>
              </a:ext>
            </a:extLst>
          </p:cNvPr>
          <p:cNvSpPr txBox="1"/>
          <p:nvPr/>
        </p:nvSpPr>
        <p:spPr>
          <a:xfrm>
            <a:off x="3630625" y="4238454"/>
            <a:ext cx="49307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</a:t>
            </a:r>
          </a:p>
          <a:p>
            <a:pPr algn="ctr"/>
            <a:r>
              <a:rPr lang="it-IT" sz="3200" dirty="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Marco Leto 247453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0FFA5554-8252-2158-8B34-BDA366CA82A3}"/>
              </a:ext>
            </a:extLst>
          </p:cNvPr>
          <p:cNvSpPr txBox="1">
            <a:spLocks/>
          </p:cNvSpPr>
          <p:nvPr/>
        </p:nvSpPr>
        <p:spPr>
          <a:xfrm>
            <a:off x="292607" y="169316"/>
            <a:ext cx="11606784" cy="986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Corso di Laurea Magistrale in Ingegneria Informatica</a:t>
            </a:r>
          </a:p>
          <a:p>
            <a:pPr marL="0" indent="0" algn="ctr">
              <a:buNone/>
            </a:pPr>
            <a:r>
              <a:rPr lang="it-IT" i="1" dirty="0">
                <a:solidFill>
                  <a:schemeClr val="bg1"/>
                </a:solidFill>
                <a:latin typeface="Cambria" panose="02040503050406030204" pitchFamily="18" charset="0"/>
              </a:rPr>
              <a:t>Progetto di Computer Vision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7DAE6C-1ED5-4B81-45AE-DEAB128D9B71}"/>
              </a:ext>
            </a:extLst>
          </p:cNvPr>
          <p:cNvSpPr txBox="1"/>
          <p:nvPr/>
        </p:nvSpPr>
        <p:spPr>
          <a:xfrm>
            <a:off x="1192804" y="2440126"/>
            <a:ext cx="98063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Modello di </a:t>
            </a:r>
            <a:r>
              <a:rPr lang="it-IT" sz="4000" b="1" dirty="0" err="1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Instance</a:t>
            </a:r>
            <a:r>
              <a:rPr lang="it-IT" sz="4000" b="1" dirty="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it-IT" sz="4000" b="1" dirty="0" err="1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Segmentation</a:t>
            </a:r>
            <a:r>
              <a:rPr lang="it-IT" sz="4000" b="1" dirty="0"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per il riconoscimento di cavi e tralicci</a:t>
            </a:r>
          </a:p>
        </p:txBody>
      </p:sp>
    </p:spTree>
    <p:extLst>
      <p:ext uri="{BB962C8B-B14F-4D97-AF65-F5344CB8AC3E}">
        <p14:creationId xmlns:p14="http://schemas.microsoft.com/office/powerpoint/2010/main" val="326151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Preparazione dei Dati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116081" y="1309668"/>
            <a:ext cx="11934747" cy="1702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In questa fase si convertono le immagini e i target nel formato adatto alla rete, utilizzando la classe </a:t>
            </a:r>
            <a:r>
              <a:rPr lang="it-IT" b="1" dirty="0" err="1">
                <a:solidFill>
                  <a:srgbClr val="263B76"/>
                </a:solidFill>
                <a:effectLst/>
                <a:latin typeface="Consolas" panose="020B0609020204030204" pitchFamily="49" charset="0"/>
              </a:rPr>
              <a:t>ProjectDataset</a:t>
            </a:r>
            <a:r>
              <a:rPr lang="it-IT" dirty="0">
                <a:latin typeface="Cambria" panose="02040503050406030204" pitchFamily="18" charset="0"/>
              </a:rPr>
              <a:t>. In particolare: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	</a:t>
            </a: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</p:txBody>
      </p:sp>
      <p:pic>
        <p:nvPicPr>
          <p:cNvPr id="6" name="Immagine 5" descr="Immagine che contiene aria aperta, pianta, albero, terreno&#10;&#10;Descrizione generata automaticamente">
            <a:extLst>
              <a:ext uri="{FF2B5EF4-FFF2-40B4-BE49-F238E27FC236}">
                <a16:creationId xmlns:a16="http://schemas.microsoft.com/office/drawing/2014/main" id="{0602D0E1-B9FE-47E8-1B8E-993E29F17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709" y="2391045"/>
            <a:ext cx="2724150" cy="2724150"/>
          </a:xfrm>
          <a:prstGeom prst="rect">
            <a:avLst/>
          </a:prstGeom>
        </p:spPr>
      </p:pic>
      <p:sp>
        <p:nvSpPr>
          <p:cNvPr id="7" name="Freccia a destra 6">
            <a:extLst>
              <a:ext uri="{FF2B5EF4-FFF2-40B4-BE49-F238E27FC236}">
                <a16:creationId xmlns:a16="http://schemas.microsoft.com/office/drawing/2014/main" id="{149641BD-F93B-601B-8F8D-85843DD8C397}"/>
              </a:ext>
            </a:extLst>
          </p:cNvPr>
          <p:cNvSpPr/>
          <p:nvPr/>
        </p:nvSpPr>
        <p:spPr>
          <a:xfrm>
            <a:off x="4452582" y="3343922"/>
            <a:ext cx="1235949" cy="818396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C966B56-0FB6-B774-DF5A-0AC8CC9D77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19" y="2219253"/>
            <a:ext cx="5287113" cy="2819794"/>
          </a:xfrm>
          <a:prstGeom prst="rect">
            <a:avLst/>
          </a:prstGeom>
          <a:ln w="38100">
            <a:solidFill>
              <a:srgbClr val="263B76"/>
            </a:solidFill>
          </a:ln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271E784-0E9F-D418-9A0C-A0A4190D84C1}"/>
              </a:ext>
            </a:extLst>
          </p:cNvPr>
          <p:cNvSpPr txBox="1"/>
          <p:nvPr/>
        </p:nvSpPr>
        <p:spPr>
          <a:xfrm>
            <a:off x="116081" y="5504674"/>
            <a:ext cx="9047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mbria" panose="02040503050406030204" pitchFamily="18" charset="0"/>
              </a:rPr>
              <a:t>Queste sono raggruppate dalla classe </a:t>
            </a:r>
            <a:r>
              <a:rPr lang="it-IT" b="1" dirty="0" err="1">
                <a:solidFill>
                  <a:srgbClr val="263B76"/>
                </a:solidFill>
                <a:effectLst/>
                <a:latin typeface="Consolas" panose="020B0609020204030204" pitchFamily="49" charset="0"/>
              </a:rPr>
              <a:t>DataLoader</a:t>
            </a:r>
            <a:r>
              <a:rPr lang="it-IT" b="1" dirty="0">
                <a:solidFill>
                  <a:srgbClr val="263B7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dirty="0">
                <a:latin typeface="Cambria" panose="02040503050406030204" pitchFamily="18" charset="0"/>
              </a:rPr>
              <a:t>in batch di dimensione fissata.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C76F773-8E3A-A464-1F63-F8FA3E5A0117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1764278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Parametri del modello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116081" y="1309668"/>
            <a:ext cx="11934747" cy="4842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Il modello è caratterizzato dai seguenti parametri: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Learning Rate 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 scelto tramite ricerca a griglia sull’insieme di valori:</a:t>
            </a:r>
          </a:p>
          <a:p>
            <a:pPr algn="ctr"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[5e-5, 1e-4,  5e-4,  1e-3,  5e-3,  1e-2,  5e-2,  1e-1, 1e-5, 5e-6]               </a:t>
            </a:r>
            <a:r>
              <a:rPr lang="it-IT" sz="2000" b="1" dirty="0">
                <a:solidFill>
                  <a:srgbClr val="263B76"/>
                </a:solidFill>
                <a:latin typeface="Cambria" panose="02040503050406030204" pitchFamily="18" charset="0"/>
              </a:rPr>
              <a:t>5e-4</a:t>
            </a:r>
            <a:endParaRPr lang="it-IT" b="1" dirty="0">
              <a:solidFill>
                <a:srgbClr val="263B76"/>
              </a:solidFill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	                    ciascuno testato per 10 </a:t>
            </a:r>
            <a:r>
              <a:rPr lang="it-IT" dirty="0" err="1">
                <a:latin typeface="Cambria" panose="02040503050406030204" pitchFamily="18" charset="0"/>
              </a:rPr>
              <a:t>epoch</a:t>
            </a:r>
            <a:r>
              <a:rPr lang="it-IT" dirty="0">
                <a:latin typeface="Cambria" panose="02040503050406030204" pitchFamily="18" charset="0"/>
              </a:rPr>
              <a:t> su una riduzione del dataset (100 </a:t>
            </a:r>
            <a:r>
              <a:rPr lang="it-IT" dirty="0" err="1">
                <a:latin typeface="Cambria" panose="02040503050406030204" pitchFamily="18" charset="0"/>
              </a:rPr>
              <a:t>train</a:t>
            </a:r>
            <a:r>
              <a:rPr lang="it-IT" dirty="0">
                <a:latin typeface="Cambria" panose="02040503050406030204" pitchFamily="18" charset="0"/>
              </a:rPr>
              <a:t>, 20 test)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Numero di </a:t>
            </a:r>
            <a:r>
              <a:rPr lang="it-IT" dirty="0" err="1">
                <a:latin typeface="Cambria" panose="02040503050406030204" pitchFamily="18" charset="0"/>
              </a:rPr>
              <a:t>Epoch</a:t>
            </a:r>
            <a:r>
              <a:rPr lang="it-IT" dirty="0">
                <a:latin typeface="Cambria" panose="02040503050406030204" pitchFamily="18" charset="0"/>
              </a:rPr>
              <a:t> = </a:t>
            </a:r>
            <a:r>
              <a:rPr lang="it-IT" sz="2000" b="1" dirty="0">
                <a:solidFill>
                  <a:srgbClr val="263B76"/>
                </a:solidFill>
                <a:latin typeface="Cambria" panose="02040503050406030204" pitchFamily="18" charset="0"/>
              </a:rPr>
              <a:t>100</a:t>
            </a:r>
            <a:endParaRPr lang="it-IT" b="1" dirty="0">
              <a:solidFill>
                <a:srgbClr val="263B76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ambria" panose="02040503050406030204" pitchFamily="18" charset="0"/>
              </a:rPr>
              <a:t>Optimizer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sz="2000" b="1" dirty="0">
                <a:solidFill>
                  <a:srgbClr val="263B76"/>
                </a:solidFill>
                <a:latin typeface="Cambria" panose="02040503050406030204" pitchFamily="18" charset="0"/>
              </a:rPr>
              <a:t>Adam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it-IT" dirty="0">
                <a:latin typeface="Cambria" panose="02040503050406030204" pitchFamily="18" charset="0"/>
              </a:rPr>
              <a:t>utilizzato per aggiornare i pesi del modello durante l'addestramento e basato sul metodo di discesa del gradiente stocastico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ambria" panose="02040503050406030204" pitchFamily="18" charset="0"/>
              </a:rPr>
              <a:t>Scheduler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sz="2000" b="1" dirty="0" err="1">
                <a:solidFill>
                  <a:srgbClr val="263B76"/>
                </a:solidFill>
                <a:latin typeface="Cambria" panose="02040503050406030204" pitchFamily="18" charset="0"/>
              </a:rPr>
              <a:t>OneCycleLR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</a:t>
            </a:r>
            <a:r>
              <a:rPr lang="it-IT" dirty="0">
                <a:latin typeface="Cambria" panose="02040503050406030204" pitchFamily="18" charset="0"/>
              </a:rPr>
              <a:t> regola dinamicamente il tasso di apprendimento ad ogni </a:t>
            </a:r>
            <a:r>
              <a:rPr lang="it-IT" dirty="0" err="1">
                <a:latin typeface="Cambria" panose="02040503050406030204" pitchFamily="18" charset="0"/>
              </a:rPr>
              <a:t>epoch</a:t>
            </a:r>
            <a:r>
              <a:rPr lang="it-IT" dirty="0">
                <a:latin typeface="Cambria" panose="02040503050406030204" pitchFamily="18" charset="0"/>
              </a:rPr>
              <a:t>, accelerando  l'addestramento nelle fasi iniziali e rallentando per convergere in modo più preciso.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 err="1">
                <a:latin typeface="Cambria" panose="02040503050406030204" pitchFamily="18" charset="0"/>
              </a:rPr>
              <a:t>BatchSize</a:t>
            </a:r>
            <a:r>
              <a:rPr lang="it-IT" dirty="0">
                <a:latin typeface="Cambria" panose="02040503050406030204" pitchFamily="18" charset="0"/>
              </a:rPr>
              <a:t> 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it-IT" sz="2000" b="1" dirty="0">
                <a:solidFill>
                  <a:srgbClr val="263B76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[8, 16]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Pesi della </a:t>
            </a:r>
            <a:r>
              <a:rPr lang="it-IT" dirty="0" err="1">
                <a:latin typeface="Cambria" panose="02040503050406030204" pitchFamily="18" charset="0"/>
                <a:sym typeface="Wingdings" panose="05000000000000000000" pitchFamily="2" charset="2"/>
              </a:rPr>
              <a:t>Backbone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 inizializzati a </a:t>
            </a:r>
            <a:r>
              <a:rPr lang="it-IT" sz="2000" b="1" dirty="0">
                <a:solidFill>
                  <a:srgbClr val="263B76"/>
                </a:solidFill>
                <a:latin typeface="Cambria" panose="02040503050406030204" pitchFamily="18" charset="0"/>
                <a:sym typeface="Wingdings" panose="05000000000000000000" pitchFamily="2" charset="2"/>
              </a:rPr>
              <a:t>DEFAULT</a:t>
            </a:r>
            <a:r>
              <a:rPr lang="it-IT" dirty="0">
                <a:latin typeface="Cambria" panose="02040503050406030204" pitchFamily="18" charset="0"/>
                <a:sym typeface="Wingdings" panose="05000000000000000000" pitchFamily="2" charset="2"/>
              </a:rPr>
              <a:t>, prodotti addestrando il modello sul dataset COCO-val2017</a:t>
            </a:r>
            <a:endParaRPr lang="it-IT" dirty="0">
              <a:latin typeface="Cambria" panose="02040503050406030204" pitchFamily="18" charset="0"/>
            </a:endParaRPr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D05C6C25-245D-F73B-302D-F5A90D679667}"/>
              </a:ext>
            </a:extLst>
          </p:cNvPr>
          <p:cNvCxnSpPr/>
          <p:nvPr/>
        </p:nvCxnSpPr>
        <p:spPr>
          <a:xfrm>
            <a:off x="8585733" y="2435192"/>
            <a:ext cx="279133" cy="0"/>
          </a:xfrm>
          <a:prstGeom prst="straightConnector1">
            <a:avLst/>
          </a:prstGeom>
          <a:ln w="38100">
            <a:solidFill>
              <a:srgbClr val="263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3AF8637-E2AC-506B-1D27-C15987363A8D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147937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Loss del modello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pic>
        <p:nvPicPr>
          <p:cNvPr id="6" name="Immagine 5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0E9A15D0-CA2A-482A-A61C-C0AB9B0D9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5577" y="1364741"/>
            <a:ext cx="9160845" cy="480522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62138ED-1663-6289-CA42-0401774E8326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2840324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Prestazioni del modello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pic>
        <p:nvPicPr>
          <p:cNvPr id="5" name="Immagine 4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C4DC9CC-C414-F392-7222-5A79D170B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9" y="1516380"/>
            <a:ext cx="8269293" cy="436165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87058D-8113-350E-7200-5E2DBD456A2E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A1A04D8F-5BC1-0C81-D5B2-18854B9E4757}"/>
              </a:ext>
            </a:extLst>
          </p:cNvPr>
          <p:cNvSpPr/>
          <p:nvPr/>
        </p:nvSpPr>
        <p:spPr>
          <a:xfrm>
            <a:off x="9243060" y="1874520"/>
            <a:ext cx="2415540" cy="1325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000"/>
          </a:p>
        </p:txBody>
      </p:sp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C1709F0D-7B9A-8453-219C-35F8EB21831B}"/>
              </a:ext>
            </a:extLst>
          </p:cNvPr>
          <p:cNvSpPr/>
          <p:nvPr/>
        </p:nvSpPr>
        <p:spPr>
          <a:xfrm>
            <a:off x="9243060" y="4162374"/>
            <a:ext cx="2415540" cy="1325563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1D299C1F-AD8B-94C8-BB04-D975C6588B5B}"/>
              </a:ext>
            </a:extLst>
          </p:cNvPr>
          <p:cNvSpPr txBox="1"/>
          <p:nvPr/>
        </p:nvSpPr>
        <p:spPr>
          <a:xfrm>
            <a:off x="9888855" y="1918523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  <a:latin typeface="Cambria" panose="02040503050406030204" pitchFamily="18" charset="0"/>
              </a:rPr>
              <a:t>Batch 16</a:t>
            </a:r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CF9B18-03F6-8D43-F903-5F5AF15EC124}"/>
              </a:ext>
            </a:extLst>
          </p:cNvPr>
          <p:cNvSpPr txBox="1"/>
          <p:nvPr/>
        </p:nvSpPr>
        <p:spPr>
          <a:xfrm>
            <a:off x="9888855" y="4212843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Batch 8</a:t>
            </a:r>
            <a:endParaRPr lang="it-IT" b="1" dirty="0">
              <a:solidFill>
                <a:srgbClr val="263B76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AD6429C-5659-A52C-AE66-0C9481844B07}"/>
              </a:ext>
            </a:extLst>
          </p:cNvPr>
          <p:cNvSpPr txBox="1"/>
          <p:nvPr/>
        </p:nvSpPr>
        <p:spPr>
          <a:xfrm>
            <a:off x="9353550" y="2281214"/>
            <a:ext cx="28689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>
                <a:latin typeface="Cambria" panose="02040503050406030204" pitchFamily="18" charset="0"/>
              </a:rPr>
              <a:t>mAP</a:t>
            </a:r>
            <a:r>
              <a:rPr lang="it-IT" sz="1600" dirty="0">
                <a:latin typeface="Cambria" panose="02040503050406030204" pitchFamily="18" charset="0"/>
              </a:rPr>
              <a:t> 50 </a:t>
            </a:r>
            <a:r>
              <a:rPr lang="it-IT" sz="1600" dirty="0" err="1">
                <a:latin typeface="Cambria" panose="02040503050406030204" pitchFamily="18" charset="0"/>
              </a:rPr>
              <a:t>bbox</a:t>
            </a:r>
            <a:r>
              <a:rPr lang="it-IT" sz="1600" dirty="0">
                <a:latin typeface="Cambria" panose="02040503050406030204" pitchFamily="18" charset="0"/>
              </a:rPr>
              <a:t> 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it-IT" sz="1600" dirty="0">
                <a:latin typeface="Cambria" panose="02040503050406030204" pitchFamily="18" charset="0"/>
              </a:rPr>
              <a:t>65,4%</a:t>
            </a:r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  <a:p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  <a:p>
            <a:r>
              <a:rPr lang="it-IT" sz="1600" dirty="0" err="1">
                <a:latin typeface="Cambria" panose="02040503050406030204" pitchFamily="18" charset="0"/>
                <a:sym typeface="Wingdings" panose="05000000000000000000" pitchFamily="2" charset="2"/>
              </a:rPr>
              <a:t>mAP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 50 </a:t>
            </a:r>
            <a:r>
              <a:rPr lang="it-IT" sz="1600" dirty="0" err="1">
                <a:latin typeface="Cambria" panose="02040503050406030204" pitchFamily="18" charset="0"/>
                <a:sym typeface="Wingdings" panose="05000000000000000000" pitchFamily="2" charset="2"/>
              </a:rPr>
              <a:t>segm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 </a:t>
            </a:r>
            <a:r>
              <a:rPr lang="it-IT" sz="1600" dirty="0">
                <a:latin typeface="Cambria" panose="02040503050406030204" pitchFamily="18" charset="0"/>
              </a:rPr>
              <a:t> 47,5%</a:t>
            </a:r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D2343D-CF49-FAFA-BFAF-DC76EA6E811F}"/>
              </a:ext>
            </a:extLst>
          </p:cNvPr>
          <p:cNvSpPr txBox="1"/>
          <p:nvPr/>
        </p:nvSpPr>
        <p:spPr>
          <a:xfrm>
            <a:off x="9353550" y="4552092"/>
            <a:ext cx="286893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 err="1">
                <a:latin typeface="Cambria" panose="02040503050406030204" pitchFamily="18" charset="0"/>
              </a:rPr>
              <a:t>mAP</a:t>
            </a:r>
            <a:r>
              <a:rPr lang="it-IT" sz="1600" dirty="0">
                <a:latin typeface="Cambria" panose="02040503050406030204" pitchFamily="18" charset="0"/>
              </a:rPr>
              <a:t> 50 </a:t>
            </a:r>
            <a:r>
              <a:rPr lang="it-IT" sz="1600" dirty="0" err="1">
                <a:latin typeface="Cambria" panose="02040503050406030204" pitchFamily="18" charset="0"/>
              </a:rPr>
              <a:t>bbox</a:t>
            </a:r>
            <a:r>
              <a:rPr lang="it-IT" sz="1600" dirty="0">
                <a:latin typeface="Cambria" panose="02040503050406030204" pitchFamily="18" charset="0"/>
              </a:rPr>
              <a:t> 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 </a:t>
            </a:r>
            <a:r>
              <a:rPr lang="it-IT" sz="1600" dirty="0">
                <a:latin typeface="Cambria" panose="02040503050406030204" pitchFamily="18" charset="0"/>
              </a:rPr>
              <a:t>62,5%</a:t>
            </a:r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  <a:p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  <a:p>
            <a:r>
              <a:rPr lang="it-IT" sz="1600" dirty="0" err="1">
                <a:latin typeface="Cambria" panose="02040503050406030204" pitchFamily="18" charset="0"/>
                <a:sym typeface="Wingdings" panose="05000000000000000000" pitchFamily="2" charset="2"/>
              </a:rPr>
              <a:t>mAP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 50 </a:t>
            </a:r>
            <a:r>
              <a:rPr lang="it-IT" sz="1600" dirty="0" err="1">
                <a:latin typeface="Cambria" panose="02040503050406030204" pitchFamily="18" charset="0"/>
                <a:sym typeface="Wingdings" panose="05000000000000000000" pitchFamily="2" charset="2"/>
              </a:rPr>
              <a:t>semg</a:t>
            </a:r>
            <a:r>
              <a:rPr lang="it-IT" sz="1600" dirty="0">
                <a:latin typeface="Cambria" panose="02040503050406030204" pitchFamily="18" charset="0"/>
                <a:sym typeface="Wingdings" panose="05000000000000000000" pitchFamily="2" charset="2"/>
              </a:rPr>
              <a:t> </a:t>
            </a:r>
            <a:r>
              <a:rPr lang="it-IT" sz="1600" dirty="0">
                <a:latin typeface="Cambria" panose="02040503050406030204" pitchFamily="18" charset="0"/>
              </a:rPr>
              <a:t> 44,8%</a:t>
            </a:r>
            <a:endParaRPr lang="it-IT" sz="1600" dirty="0">
              <a:latin typeface="Cambria" panose="02040503050406030204" pitchFamily="18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503406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Analisi Qualitativa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387058D-8113-350E-7200-5E2DBD456A2E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3B6D513F-8B7A-5022-C439-DF9BBD6E4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3" r="54457" b="-1"/>
          <a:stretch/>
        </p:blipFill>
        <p:spPr>
          <a:xfrm>
            <a:off x="1532597" y="1973145"/>
            <a:ext cx="3601378" cy="3580842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66FB13A6-BFCE-5FA6-5A31-97C73632DF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07" t="2771" r="578"/>
          <a:stretch/>
        </p:blipFill>
        <p:spPr>
          <a:xfrm>
            <a:off x="7011200" y="1973145"/>
            <a:ext cx="3572003" cy="3580842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8B3BAEB-9C36-C67E-0535-9C6E181253A3}"/>
              </a:ext>
            </a:extLst>
          </p:cNvPr>
          <p:cNvSpPr txBox="1"/>
          <p:nvPr/>
        </p:nvSpPr>
        <p:spPr>
          <a:xfrm>
            <a:off x="2321630" y="1603813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63B76"/>
                </a:solidFill>
              </a:rPr>
              <a:t>Output del modello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8FB70237-7C63-00F1-F9DF-7BCCFC62C49C}"/>
              </a:ext>
            </a:extLst>
          </p:cNvPr>
          <p:cNvSpPr txBox="1"/>
          <p:nvPr/>
        </p:nvSpPr>
        <p:spPr>
          <a:xfrm>
            <a:off x="7813399" y="1603813"/>
            <a:ext cx="2233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rgbClr val="263B76"/>
                </a:solidFill>
              </a:rPr>
              <a:t>Immagine etichettata</a:t>
            </a:r>
          </a:p>
        </p:txBody>
      </p:sp>
    </p:spTree>
    <p:extLst>
      <p:ext uri="{BB962C8B-B14F-4D97-AF65-F5344CB8AC3E}">
        <p14:creationId xmlns:p14="http://schemas.microsoft.com/office/powerpoint/2010/main" val="2966781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Mask R-CNN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3633A93-0F56-F32C-74ED-B71FCBE064AA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4" name="Segnaposto contenuto 9">
            <a:extLst>
              <a:ext uri="{FF2B5EF4-FFF2-40B4-BE49-F238E27FC236}">
                <a16:creationId xmlns:a16="http://schemas.microsoft.com/office/drawing/2014/main" id="{A51000F0-81C6-D8A5-6274-2457BEE65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4CE9AA6-D070-8272-7E81-A2567ABB75A2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7A97308-899B-F559-93CF-B9904BFB5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174" y="1748393"/>
            <a:ext cx="9399652" cy="403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173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Implementazione </a:t>
            </a:r>
            <a:r>
              <a:rPr lang="it-IT" dirty="0" err="1">
                <a:solidFill>
                  <a:schemeClr val="bg1"/>
                </a:solidFill>
                <a:latin typeface="Cambria" panose="02040503050406030204" pitchFamily="18" charset="0"/>
              </a:rPr>
              <a:t>Pytorch</a:t>
            </a:r>
            <a:endParaRPr lang="it-IT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389124" y="1553271"/>
            <a:ext cx="11180442" cy="2118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 err="1">
                <a:latin typeface="Cambria" panose="02040503050406030204" pitchFamily="18" charset="0"/>
              </a:rPr>
              <a:t>Pytorch</a:t>
            </a:r>
            <a:r>
              <a:rPr lang="it-IT" dirty="0">
                <a:latin typeface="Cambria" panose="02040503050406030204" pitchFamily="18" charset="0"/>
              </a:rPr>
              <a:t> mette a disposizione due diverse implementazioni per la Mask R-CNN: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Cambria" panose="02040503050406030204" pitchFamily="18" charset="0"/>
              </a:rPr>
              <a:t>Mask_resnet50_fpn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>
                <a:latin typeface="Cambria" panose="02040503050406030204" pitchFamily="18" charset="0"/>
              </a:rPr>
              <a:t>Mask_resnet50_fpn_v2</a:t>
            </a:r>
          </a:p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Nel progetto è stata scelta la v2 che presenta le seguente modifica sui diversi moduli dell’architettura:</a:t>
            </a: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88E1BDF9-BB02-C1AD-24B1-12602071C5B4}"/>
              </a:ext>
            </a:extLst>
          </p:cNvPr>
          <p:cNvSpPr/>
          <p:nvPr/>
        </p:nvSpPr>
        <p:spPr>
          <a:xfrm>
            <a:off x="447369" y="3379969"/>
            <a:ext cx="3570973" cy="2685448"/>
          </a:xfrm>
          <a:prstGeom prst="roundRect">
            <a:avLst/>
          </a:prstGeom>
          <a:noFill/>
          <a:ln w="38100">
            <a:solidFill>
              <a:srgbClr val="263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488D4B90-DFA8-E5DC-805A-300BEE795EF3}"/>
              </a:ext>
            </a:extLst>
          </p:cNvPr>
          <p:cNvSpPr/>
          <p:nvPr/>
        </p:nvSpPr>
        <p:spPr>
          <a:xfrm>
            <a:off x="4327953" y="3379969"/>
            <a:ext cx="3570973" cy="2685448"/>
          </a:xfrm>
          <a:prstGeom prst="roundRect">
            <a:avLst/>
          </a:prstGeom>
          <a:noFill/>
          <a:ln w="38100">
            <a:solidFill>
              <a:srgbClr val="263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C7700B2F-0713-FED6-8961-EF2408066994}"/>
              </a:ext>
            </a:extLst>
          </p:cNvPr>
          <p:cNvSpPr/>
          <p:nvPr/>
        </p:nvSpPr>
        <p:spPr>
          <a:xfrm>
            <a:off x="8231903" y="3389926"/>
            <a:ext cx="3570973" cy="2685448"/>
          </a:xfrm>
          <a:prstGeom prst="roundRect">
            <a:avLst/>
          </a:prstGeom>
          <a:noFill/>
          <a:ln w="38100">
            <a:solidFill>
              <a:srgbClr val="263B7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8916BE6-AB37-227F-B92A-218295990AD1}"/>
              </a:ext>
            </a:extLst>
          </p:cNvPr>
          <p:cNvSpPr txBox="1"/>
          <p:nvPr/>
        </p:nvSpPr>
        <p:spPr>
          <a:xfrm>
            <a:off x="1300547" y="3429000"/>
            <a:ext cx="18646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b="1" dirty="0" err="1">
                <a:solidFill>
                  <a:srgbClr val="263B76"/>
                </a:solidFill>
              </a:rPr>
              <a:t>BackBone</a:t>
            </a:r>
            <a:endParaRPr lang="it-IT" sz="3200" b="1" dirty="0">
              <a:solidFill>
                <a:srgbClr val="263B76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EE6120-2CB2-C926-F3AE-35D8D2579F89}"/>
              </a:ext>
            </a:extLst>
          </p:cNvPr>
          <p:cNvSpPr txBox="1"/>
          <p:nvPr/>
        </p:nvSpPr>
        <p:spPr>
          <a:xfrm>
            <a:off x="700381" y="4280063"/>
            <a:ext cx="30415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</a:rPr>
              <a:t>Aggiunge all’interno della </a:t>
            </a:r>
            <a:r>
              <a:rPr lang="it-IT" dirty="0" err="1">
                <a:latin typeface="Cambria" panose="02040503050406030204" pitchFamily="18" charset="0"/>
              </a:rPr>
              <a:t>FeaturePyramidNetwork</a:t>
            </a:r>
            <a:r>
              <a:rPr lang="it-IT" dirty="0">
                <a:latin typeface="Cambria" panose="02040503050406030204" pitchFamily="18" charset="0"/>
              </a:rPr>
              <a:t>, un layer di normalizzazione dopo ciascuna convoluzione.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C6C98C1-1380-8493-AC86-E36DCAB0B998}"/>
              </a:ext>
            </a:extLst>
          </p:cNvPr>
          <p:cNvSpPr txBox="1"/>
          <p:nvPr/>
        </p:nvSpPr>
        <p:spPr>
          <a:xfrm>
            <a:off x="4397735" y="3389926"/>
            <a:ext cx="343140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200" b="1" dirty="0" err="1">
                <a:solidFill>
                  <a:srgbClr val="263B76"/>
                </a:solidFill>
              </a:rPr>
              <a:t>Region</a:t>
            </a:r>
            <a:r>
              <a:rPr lang="it-IT" sz="3200" b="1" dirty="0">
                <a:solidFill>
                  <a:srgbClr val="263B76"/>
                </a:solidFill>
              </a:rPr>
              <a:t> </a:t>
            </a:r>
            <a:r>
              <a:rPr lang="it-IT" sz="3200" b="1" dirty="0" err="1">
                <a:solidFill>
                  <a:srgbClr val="263B76"/>
                </a:solidFill>
              </a:rPr>
              <a:t>Proposal</a:t>
            </a:r>
            <a:r>
              <a:rPr lang="it-IT" sz="3200" b="1" dirty="0">
                <a:solidFill>
                  <a:srgbClr val="263B76"/>
                </a:solidFill>
              </a:rPr>
              <a:t> Network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51A2F4BA-CC5B-A58D-A601-1B565733DFFD}"/>
              </a:ext>
            </a:extLst>
          </p:cNvPr>
          <p:cNvSpPr txBox="1"/>
          <p:nvPr/>
        </p:nvSpPr>
        <p:spPr>
          <a:xfrm>
            <a:off x="4519358" y="4722693"/>
            <a:ext cx="315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</a:rPr>
              <a:t>Utilizza un doppio strato </a:t>
            </a:r>
            <a:r>
              <a:rPr lang="it-IT" dirty="0" err="1">
                <a:latin typeface="Cambria" panose="02040503050406030204" pitchFamily="18" charset="0"/>
              </a:rPr>
              <a:t>convoluzionale</a:t>
            </a:r>
            <a:r>
              <a:rPr lang="it-IT" dirty="0">
                <a:latin typeface="Cambria" panose="02040503050406030204" pitchFamily="18" charset="0"/>
              </a:rPr>
              <a:t>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0D34D21-2AFA-1196-70E4-2A1F03BF12D3}"/>
              </a:ext>
            </a:extLst>
          </p:cNvPr>
          <p:cNvSpPr txBox="1"/>
          <p:nvPr/>
        </p:nvSpPr>
        <p:spPr>
          <a:xfrm>
            <a:off x="9032107" y="3424590"/>
            <a:ext cx="197056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dirty="0" err="1">
                <a:solidFill>
                  <a:srgbClr val="263B76"/>
                </a:solidFill>
              </a:rPr>
              <a:t>RoI</a:t>
            </a:r>
            <a:r>
              <a:rPr lang="it-IT" sz="3200" b="1" dirty="0">
                <a:solidFill>
                  <a:srgbClr val="263B76"/>
                </a:solidFill>
              </a:rPr>
              <a:t> Heads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59AE20A7-03BA-6413-C42A-9D5809C3438C}"/>
              </a:ext>
            </a:extLst>
          </p:cNvPr>
          <p:cNvSpPr txBox="1"/>
          <p:nvPr/>
        </p:nvSpPr>
        <p:spPr>
          <a:xfrm>
            <a:off x="8439751" y="4185226"/>
            <a:ext cx="31552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/>
              <a:t>Aggiunte quattro strati </a:t>
            </a:r>
            <a:r>
              <a:rPr lang="it-IT" dirty="0" err="1"/>
              <a:t>convoluzionali</a:t>
            </a:r>
            <a:r>
              <a:rPr lang="it-IT" dirty="0"/>
              <a:t> seguiti da uno strato lineare ed una batch </a:t>
            </a:r>
            <a:r>
              <a:rPr lang="it-IT" dirty="0" err="1"/>
              <a:t>normalization</a:t>
            </a:r>
            <a:r>
              <a:rPr lang="it-IT" dirty="0"/>
              <a:t>.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8C2F6B-EC27-04D6-240D-DC94A80C28AD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33848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Loss della Mask RCNN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8C2F6B-EC27-04D6-240D-DC94A80C28AD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E157544-73A4-2304-F678-C31198AF5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324" y="2115154"/>
            <a:ext cx="6705953" cy="829034"/>
          </a:xfrm>
          <a:prstGeom prst="rect">
            <a:avLst/>
          </a:prstGeom>
        </p:spPr>
      </p:pic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BE850D0D-858A-F4A5-DE24-B878CF0BC56F}"/>
              </a:ext>
            </a:extLst>
          </p:cNvPr>
          <p:cNvSpPr txBox="1"/>
          <p:nvPr/>
        </p:nvSpPr>
        <p:spPr>
          <a:xfrm>
            <a:off x="202131" y="1477626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mbria" panose="02040503050406030204" pitchFamily="18" charset="0"/>
              </a:rPr>
              <a:t>La </a:t>
            </a:r>
            <a:r>
              <a:rPr lang="it-IT" dirty="0" err="1">
                <a:latin typeface="Cambria" panose="02040503050406030204" pitchFamily="18" charset="0"/>
              </a:rPr>
              <a:t>loss</a:t>
            </a:r>
            <a:r>
              <a:rPr lang="it-IT" dirty="0">
                <a:latin typeface="Cambria" panose="02040503050406030204" pitchFamily="18" charset="0"/>
              </a:rPr>
              <a:t> della Mask RCNN è definita come:</a:t>
            </a:r>
            <a:endParaRPr lang="it-IT" dirty="0"/>
          </a:p>
        </p:txBody>
      </p:sp>
      <p:sp>
        <p:nvSpPr>
          <p:cNvPr id="43" name="Parentesi quadra aperta 42">
            <a:extLst>
              <a:ext uri="{FF2B5EF4-FFF2-40B4-BE49-F238E27FC236}">
                <a16:creationId xmlns:a16="http://schemas.microsoft.com/office/drawing/2014/main" id="{4330147B-1C2B-E984-0B38-DC7C7B0811D1}"/>
              </a:ext>
            </a:extLst>
          </p:cNvPr>
          <p:cNvSpPr/>
          <p:nvPr/>
        </p:nvSpPr>
        <p:spPr>
          <a:xfrm rot="16200000">
            <a:off x="5536160" y="1364519"/>
            <a:ext cx="302494" cy="3159338"/>
          </a:xfrm>
          <a:prstGeom prst="leftBracket">
            <a:avLst/>
          </a:prstGeom>
          <a:ln w="38100">
            <a:solidFill>
              <a:srgbClr val="263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934EF66-27AD-FC52-C669-C227D201F56C}"/>
              </a:ext>
            </a:extLst>
          </p:cNvPr>
          <p:cNvSpPr txBox="1"/>
          <p:nvPr/>
        </p:nvSpPr>
        <p:spPr>
          <a:xfrm>
            <a:off x="4215868" y="3360364"/>
            <a:ext cx="3159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b="1" dirty="0">
                <a:solidFill>
                  <a:srgbClr val="263B76"/>
                </a:solidFill>
                <a:latin typeface="Cambria" panose="02040503050406030204" pitchFamily="18" charset="0"/>
              </a:rPr>
              <a:t>Loss </a:t>
            </a:r>
            <a:r>
              <a:rPr lang="it-IT" sz="2800" b="1" dirty="0" err="1">
                <a:solidFill>
                  <a:srgbClr val="263B76"/>
                </a:solidFill>
                <a:latin typeface="Cambria" panose="02040503050406030204" pitchFamily="18" charset="0"/>
              </a:rPr>
              <a:t>Faster</a:t>
            </a:r>
            <a:r>
              <a:rPr lang="it-IT" sz="2800" b="1" dirty="0">
                <a:solidFill>
                  <a:srgbClr val="263B76"/>
                </a:solidFill>
                <a:latin typeface="Cambria" panose="02040503050406030204" pitchFamily="18" charset="0"/>
              </a:rPr>
              <a:t> RCNN</a:t>
            </a:r>
            <a:endParaRPr lang="it-IT" sz="2800" b="1" dirty="0">
              <a:solidFill>
                <a:srgbClr val="263B76"/>
              </a:solidFill>
            </a:endParaRPr>
          </a:p>
        </p:txBody>
      </p: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7A1412B6-DCB0-007A-2A38-C8F71F4CB134}"/>
              </a:ext>
            </a:extLst>
          </p:cNvPr>
          <p:cNvCxnSpPr>
            <a:stCxn id="43" idx="1"/>
          </p:cNvCxnSpPr>
          <p:nvPr/>
        </p:nvCxnSpPr>
        <p:spPr>
          <a:xfrm>
            <a:off x="5687407" y="3095435"/>
            <a:ext cx="0" cy="333565"/>
          </a:xfrm>
          <a:prstGeom prst="straightConnector1">
            <a:avLst/>
          </a:prstGeom>
          <a:ln w="38100">
            <a:solidFill>
              <a:srgbClr val="263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entesi quadra chiusa 47">
            <a:extLst>
              <a:ext uri="{FF2B5EF4-FFF2-40B4-BE49-F238E27FC236}">
                <a16:creationId xmlns:a16="http://schemas.microsoft.com/office/drawing/2014/main" id="{67C9DAB3-D536-0127-5852-55F26D64B0E7}"/>
              </a:ext>
            </a:extLst>
          </p:cNvPr>
          <p:cNvSpPr/>
          <p:nvPr/>
        </p:nvSpPr>
        <p:spPr>
          <a:xfrm rot="5400000">
            <a:off x="8574997" y="2003686"/>
            <a:ext cx="327234" cy="1901137"/>
          </a:xfrm>
          <a:prstGeom prst="rightBracket">
            <a:avLst/>
          </a:prstGeom>
          <a:ln w="38100">
            <a:solidFill>
              <a:srgbClr val="263B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0" name="Connettore 2 49">
            <a:extLst>
              <a:ext uri="{FF2B5EF4-FFF2-40B4-BE49-F238E27FC236}">
                <a16:creationId xmlns:a16="http://schemas.microsoft.com/office/drawing/2014/main" id="{7B054658-300B-866B-3762-F0FF3FE553DC}"/>
              </a:ext>
            </a:extLst>
          </p:cNvPr>
          <p:cNvCxnSpPr>
            <a:cxnSpLocks/>
            <a:stCxn id="48" idx="2"/>
          </p:cNvCxnSpPr>
          <p:nvPr/>
        </p:nvCxnSpPr>
        <p:spPr>
          <a:xfrm>
            <a:off x="8738614" y="3117872"/>
            <a:ext cx="0" cy="1367501"/>
          </a:xfrm>
          <a:prstGeom prst="straightConnector1">
            <a:avLst/>
          </a:prstGeom>
          <a:ln w="38100">
            <a:solidFill>
              <a:srgbClr val="263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D71EFEDA-C37E-52EC-1385-3B9ED661A7A2}"/>
              </a:ext>
            </a:extLst>
          </p:cNvPr>
          <p:cNvSpPr txBox="1"/>
          <p:nvPr/>
        </p:nvSpPr>
        <p:spPr>
          <a:xfrm>
            <a:off x="6779873" y="4659057"/>
            <a:ext cx="39174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latin typeface="Cambria" panose="02040503050406030204" pitchFamily="18" charset="0"/>
              </a:rPr>
              <a:t>Definita dalla k-esima maschera ottenuta data una ROI, dove k rappresenta la ground-truth class</a:t>
            </a:r>
          </a:p>
        </p:txBody>
      </p:sp>
    </p:spTree>
    <p:extLst>
      <p:ext uri="{BB962C8B-B14F-4D97-AF65-F5344CB8AC3E}">
        <p14:creationId xmlns:p14="http://schemas.microsoft.com/office/powerpoint/2010/main" val="3342605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Loss della Mask RCNN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8C2F6B-EC27-04D6-240D-DC94A80C28AD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D7BF4C9-C495-D143-0F30-6FAD02974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817" y="1872314"/>
            <a:ext cx="8826366" cy="89010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BE45CC-9E4D-61BF-7572-152AA5476CE5}"/>
              </a:ext>
            </a:extLst>
          </p:cNvPr>
          <p:cNvSpPr txBox="1"/>
          <p:nvPr/>
        </p:nvSpPr>
        <p:spPr>
          <a:xfrm>
            <a:off x="183457" y="1511801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mbria" panose="02040503050406030204" pitchFamily="18" charset="0"/>
              </a:rPr>
              <a:t>La </a:t>
            </a:r>
            <a:r>
              <a:rPr lang="it-IT" dirty="0" err="1">
                <a:latin typeface="Cambria" panose="02040503050406030204" pitchFamily="18" charset="0"/>
              </a:rPr>
              <a:t>loss</a:t>
            </a:r>
            <a:r>
              <a:rPr lang="it-IT" dirty="0">
                <a:latin typeface="Cambria" panose="02040503050406030204" pitchFamily="18" charset="0"/>
              </a:rPr>
              <a:t> della </a:t>
            </a:r>
            <a:r>
              <a:rPr lang="it-IT" dirty="0" err="1">
                <a:latin typeface="Cambria" panose="02040503050406030204" pitchFamily="18" charset="0"/>
              </a:rPr>
              <a:t>Faster</a:t>
            </a:r>
            <a:r>
              <a:rPr lang="it-IT" dirty="0">
                <a:latin typeface="Cambria" panose="02040503050406030204" pitchFamily="18" charset="0"/>
              </a:rPr>
              <a:t> RCNN è cosi definita:</a:t>
            </a:r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B4E4EE8-6615-1BF0-F11E-53885464BB20}"/>
              </a:ext>
            </a:extLst>
          </p:cNvPr>
          <p:cNvSpPr txBox="1"/>
          <p:nvPr/>
        </p:nvSpPr>
        <p:spPr>
          <a:xfrm>
            <a:off x="183457" y="2713358"/>
            <a:ext cx="974220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mbria" panose="02040503050406030204" pitchFamily="18" charset="0"/>
              </a:rPr>
              <a:t>Dove: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         è utilizzata per la classificazione ed ha forma:</a:t>
            </a:r>
          </a:p>
          <a:p>
            <a:endParaRPr lang="it-IT" dirty="0">
              <a:latin typeface="Cambria" panose="02040503050406030204" pitchFamily="18" charset="0"/>
            </a:endParaRPr>
          </a:p>
          <a:p>
            <a:endParaRPr lang="it-IT" dirty="0">
              <a:latin typeface="Cambria" panose="02040503050406030204" pitchFamily="18" charset="0"/>
            </a:endParaRPr>
          </a:p>
          <a:p>
            <a:endParaRPr lang="it-IT" dirty="0">
              <a:latin typeface="Cambria" panose="02040503050406030204" pitchFamily="18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>
                <a:latin typeface="Cambria" panose="02040503050406030204" pitchFamily="18" charset="0"/>
              </a:rPr>
              <a:t>     indica </a:t>
            </a:r>
            <a:r>
              <a:rPr lang="it-IT" dirty="0"/>
              <a:t>la probabilità predetta che l’anchor  ”i”  contenga un oggetto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     che indica se l’anchor contiene un oggetto (0,1)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23748D8-E4C5-58D9-4A49-413AE7B48C8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727141" y="3429000"/>
            <a:ext cx="5671934" cy="723882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70B63A45-07CE-A39F-1448-72073C9591B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04336" y="4094433"/>
            <a:ext cx="272749" cy="36878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677EDE9-D616-8B59-59A8-B29A2AA2AB7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5184" y="4434097"/>
            <a:ext cx="272749" cy="377365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368195C0-66F7-C26D-DC8A-B0F88A9BF503}"/>
              </a:ext>
            </a:extLst>
          </p:cNvPr>
          <p:cNvSpPr txBox="1"/>
          <p:nvPr/>
        </p:nvSpPr>
        <p:spPr>
          <a:xfrm>
            <a:off x="183457" y="4924804"/>
            <a:ext cx="97422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         è utilizzata per la regressione e determina la differenza tra: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   che rappresenta la predizione del </a:t>
            </a:r>
            <a:r>
              <a:rPr lang="it-IT" dirty="0" err="1"/>
              <a:t>bounding</a:t>
            </a:r>
            <a:r>
              <a:rPr lang="it-IT" dirty="0"/>
              <a:t> box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it-IT" dirty="0"/>
              <a:t>   coordinate reali del </a:t>
            </a:r>
            <a:r>
              <a:rPr lang="it-IT" dirty="0" err="1"/>
              <a:t>bounding</a:t>
            </a:r>
            <a:r>
              <a:rPr lang="it-IT" dirty="0"/>
              <a:t> 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lvl="1"/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C2D1F79D-3208-B3D0-7AFB-5A1473BEF302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22689" y="5509360"/>
            <a:ext cx="220254" cy="273277"/>
          </a:xfrm>
          <a:prstGeom prst="rect">
            <a:avLst/>
          </a:prstGeom>
        </p:spPr>
      </p:pic>
      <p:pic>
        <p:nvPicPr>
          <p:cNvPr id="29" name="Immagine 28">
            <a:extLst>
              <a:ext uri="{FF2B5EF4-FFF2-40B4-BE49-F238E27FC236}">
                <a16:creationId xmlns:a16="http://schemas.microsoft.com/office/drawing/2014/main" id="{9FFDDB81-D0DF-FE35-9DD5-3C0151FF1FF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9446" y="5797393"/>
            <a:ext cx="246739" cy="321152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3FCE4BEC-FCAE-1906-FC79-BAEC4F35514C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7352" y="3016401"/>
            <a:ext cx="536984" cy="336160"/>
          </a:xfrm>
          <a:prstGeom prst="rect">
            <a:avLst/>
          </a:prstGeom>
        </p:spPr>
      </p:pic>
      <p:pic>
        <p:nvPicPr>
          <p:cNvPr id="33" name="Immagine 32">
            <a:extLst>
              <a:ext uri="{FF2B5EF4-FFF2-40B4-BE49-F238E27FC236}">
                <a16:creationId xmlns:a16="http://schemas.microsoft.com/office/drawing/2014/main" id="{270151E9-EEDC-B375-0669-75B2F5823571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8200" y="4944419"/>
            <a:ext cx="636156" cy="36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27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Loss della Mask RCNN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C8C2F6B-EC27-04D6-240D-DC94A80C28AD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BE45CC-9E4D-61BF-7572-152AA5476CE5}"/>
              </a:ext>
            </a:extLst>
          </p:cNvPr>
          <p:cNvSpPr txBox="1"/>
          <p:nvPr/>
        </p:nvSpPr>
        <p:spPr>
          <a:xfrm>
            <a:off x="183457" y="1511801"/>
            <a:ext cx="610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latin typeface="Cambria" panose="02040503050406030204" pitchFamily="18" charset="0"/>
              </a:rPr>
              <a:t>La                è invece definita come :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2D9CAEB-DDC7-AB03-7EFE-6209F4185350}"/>
              </a:ext>
            </a:extLst>
          </p:cNvPr>
          <p:cNvSpPr txBox="1"/>
          <p:nvPr/>
        </p:nvSpPr>
        <p:spPr>
          <a:xfrm>
            <a:off x="183457" y="3478956"/>
            <a:ext cx="11477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Definita come la </a:t>
            </a:r>
            <a:r>
              <a:rPr lang="it-IT" dirty="0" err="1"/>
              <a:t>binary</a:t>
            </a:r>
            <a:r>
              <a:rPr lang="it-IT" dirty="0"/>
              <a:t> cross-</a:t>
            </a:r>
            <a:r>
              <a:rPr lang="it-IT" dirty="0" err="1"/>
              <a:t>entropy</a:t>
            </a:r>
            <a:r>
              <a:rPr lang="it-IT" dirty="0"/>
              <a:t> </a:t>
            </a:r>
            <a:r>
              <a:rPr lang="it-IT" dirty="0" err="1"/>
              <a:t>loss</a:t>
            </a:r>
            <a:r>
              <a:rPr lang="it-IT" dirty="0"/>
              <a:t> media, sulla k-esima mask, se alla regione in analisi è associata la ground truth class pari a k. Nella formula si identificano:</a:t>
            </a:r>
          </a:p>
          <a:p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   che rappresenta il numero di pixel (utilizzato per il calcolo della media)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       è l’etichetta (1,0) del pixel (i, j) della </a:t>
            </a:r>
            <a:r>
              <a:rPr lang="it-IT" dirty="0" err="1"/>
              <a:t>true</a:t>
            </a:r>
            <a:r>
              <a:rPr lang="it-IT" dirty="0"/>
              <a:t> mask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/>
              <a:t>       è il valore predetto del pixel (i, j) della maschera prodotta dalla rete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B5929C2-EF71-4EBA-7B82-5D214807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160" y="1815492"/>
            <a:ext cx="9115425" cy="1483906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88DF7D4-F8CB-AE24-006D-A41AAB3CD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66224"/>
            <a:ext cx="252437" cy="231969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425F586-76DE-24EC-7986-65CA65633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32" y="4878829"/>
            <a:ext cx="425010" cy="414644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18E59356-9222-FF19-9E9D-FA96521CBD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32" y="5456225"/>
            <a:ext cx="379956" cy="314249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9034C05C-E924-F07C-6592-78B08A818A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291" y="1574474"/>
            <a:ext cx="615031" cy="30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09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Loss del Modello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505779" y="1538771"/>
            <a:ext cx="11180442" cy="3780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Il modello implementato, restituisce per ciascun batch un dizionario di tensori, contente 5 valori di </a:t>
            </a:r>
            <a:r>
              <a:rPr lang="it-IT" dirty="0" err="1">
                <a:latin typeface="Cambria" panose="02040503050406030204" pitchFamily="18" charset="0"/>
              </a:rPr>
              <a:t>loss</a:t>
            </a:r>
            <a:r>
              <a:rPr lang="it-IT" dirty="0">
                <a:latin typeface="Cambria" panose="02040503050406030204" pitchFamily="18" charset="0"/>
              </a:rPr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263B76"/>
                </a:solidFill>
                <a:latin typeface="Cambria" panose="02040503050406030204" pitchFamily="18" charset="0"/>
              </a:rPr>
              <a:t>rpn_class_loss</a:t>
            </a:r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 , </a:t>
            </a:r>
            <a:r>
              <a:rPr lang="it-IT" dirty="0">
                <a:latin typeface="Cambria" panose="02040503050406030204" pitchFamily="18" charset="0"/>
              </a:rPr>
              <a:t>che definisce la capacità della RPN di separare lo sfondo dagli oggetti</a:t>
            </a:r>
            <a:endParaRPr lang="it-IT" b="1" dirty="0">
              <a:solidFill>
                <a:srgbClr val="263B76"/>
              </a:solidFill>
              <a:latin typeface="Cambria" panose="020405030504060302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263B76"/>
                </a:solidFill>
                <a:latin typeface="Cambria" panose="02040503050406030204" pitchFamily="18" charset="0"/>
              </a:rPr>
              <a:t>rpn_bbox_loss</a:t>
            </a:r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 , </a:t>
            </a:r>
            <a:r>
              <a:rPr lang="it-IT" dirty="0">
                <a:latin typeface="Cambria" panose="02040503050406030204" pitchFamily="18" charset="0"/>
              </a:rPr>
              <a:t>che definisce la capacità della RPN di localizzare gli oggetti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263B76"/>
                </a:solidFill>
                <a:latin typeface="Cambria" panose="02040503050406030204" pitchFamily="18" charset="0"/>
              </a:rPr>
              <a:t>mrcnn_class_loss</a:t>
            </a:r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 , </a:t>
            </a:r>
            <a:r>
              <a:rPr lang="it-IT" dirty="0">
                <a:latin typeface="Cambria" panose="02040503050406030204" pitchFamily="18" charset="0"/>
              </a:rPr>
              <a:t>che definisce la capacità della rete di localizzare gli oggetti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263B76"/>
                </a:solidFill>
                <a:latin typeface="Cambria" panose="02040503050406030204" pitchFamily="18" charset="0"/>
              </a:rPr>
              <a:t>mrcnn_bbox_loss</a:t>
            </a:r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 , </a:t>
            </a:r>
            <a:r>
              <a:rPr lang="it-IT" dirty="0">
                <a:latin typeface="Cambria" panose="02040503050406030204" pitchFamily="18" charset="0"/>
              </a:rPr>
              <a:t>che definisce la capacità della rete di riconoscere ciascuna classe degli oggetti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263B76"/>
                </a:solidFill>
                <a:latin typeface="Cambria" panose="02040503050406030204" pitchFamily="18" charset="0"/>
              </a:rPr>
              <a:t>mrcnn_mask_loss</a:t>
            </a:r>
            <a:r>
              <a:rPr lang="it-IT" b="1" dirty="0">
                <a:solidFill>
                  <a:srgbClr val="263B76"/>
                </a:solidFill>
                <a:latin typeface="Cambria" panose="02040503050406030204" pitchFamily="18" charset="0"/>
              </a:rPr>
              <a:t> , </a:t>
            </a:r>
            <a:r>
              <a:rPr lang="it-IT" dirty="0">
                <a:latin typeface="Cambria" panose="02040503050406030204" pitchFamily="18" charset="0"/>
              </a:rPr>
              <a:t>che definisce la capacità della rete di segmentare gli oggetti</a:t>
            </a: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it-IT" dirty="0">
              <a:latin typeface="Cambria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La somma di questi valori definisce il valore di </a:t>
            </a:r>
            <a:r>
              <a:rPr lang="it-IT" dirty="0" err="1">
                <a:latin typeface="Cambria" panose="02040503050406030204" pitchFamily="18" charset="0"/>
              </a:rPr>
              <a:t>loss</a:t>
            </a:r>
            <a:r>
              <a:rPr lang="it-IT" dirty="0">
                <a:latin typeface="Cambria" panose="02040503050406030204" pitchFamily="18" charset="0"/>
              </a:rPr>
              <a:t> di cui si tiene conto durante l’addestramento della rete.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299A76A-3B92-B0E3-121F-E4B718440634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130144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magine 31">
            <a:extLst>
              <a:ext uri="{FF2B5EF4-FFF2-40B4-BE49-F238E27FC236}">
                <a16:creationId xmlns:a16="http://schemas.microsoft.com/office/drawing/2014/main" id="{9F63FA5F-2C55-98B5-45CF-5477F584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76146">
            <a:off x="4645724" y="5611618"/>
            <a:ext cx="876422" cy="762106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3FA7ECF-1090-9BB4-0729-78EA43563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41482">
            <a:off x="3388968" y="5649416"/>
            <a:ext cx="857370" cy="771633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F88FD57-4E6B-3DD8-7F8B-11BF7ED46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690228">
            <a:off x="2032416" y="5669781"/>
            <a:ext cx="990738" cy="71447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2A63CFD-9D88-775C-6D94-5F8E05DA0E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0000">
            <a:off x="1041047" y="5886701"/>
            <a:ext cx="523948" cy="38105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Analisi del Dataset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389124" y="1553271"/>
            <a:ext cx="11180442" cy="87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È stata realizzata una prima analisi del dataset, andando a studiare a distribuzione di classe e rappresentando alcuni esempi con la libreria </a:t>
            </a:r>
            <a:r>
              <a:rPr lang="it-IT" dirty="0" err="1">
                <a:latin typeface="Cambria" panose="02040503050406030204" pitchFamily="18" charset="0"/>
              </a:rPr>
              <a:t>pycocotools</a:t>
            </a:r>
            <a:r>
              <a:rPr lang="it-IT" dirty="0">
                <a:latin typeface="Cambria" panose="02040503050406030204" pitchFamily="18" charset="0"/>
              </a:rPr>
              <a:t>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0C2B384-50FB-08DA-43F4-1524E57F6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082" y="2475774"/>
            <a:ext cx="5744377" cy="347711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FA560D4-3C8D-65B7-E243-120CD00A94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5904" y="2877563"/>
            <a:ext cx="5547383" cy="2630804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F4C5A4D-00AA-8A99-7D2D-822EE84F3EA5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E308A75-5B10-3359-C739-14CB55BCA4F1}"/>
              </a:ext>
            </a:extLst>
          </p:cNvPr>
          <p:cNvSpPr txBox="1"/>
          <p:nvPr/>
        </p:nvSpPr>
        <p:spPr>
          <a:xfrm>
            <a:off x="899705" y="252694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F77B4"/>
                </a:solidFill>
              </a:rPr>
              <a:t>6775</a:t>
            </a:r>
            <a:endParaRPr lang="it-IT" b="1" dirty="0">
              <a:solidFill>
                <a:srgbClr val="1F77B4"/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6178324D-2F5F-3BF0-A0D8-71C73E2E43E4}"/>
              </a:ext>
            </a:extLst>
          </p:cNvPr>
          <p:cNvSpPr txBox="1"/>
          <p:nvPr/>
        </p:nvSpPr>
        <p:spPr>
          <a:xfrm>
            <a:off x="2240367" y="531166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F77B4"/>
                </a:solidFill>
              </a:rPr>
              <a:t>276</a:t>
            </a:r>
            <a:endParaRPr lang="it-IT" b="1" dirty="0">
              <a:solidFill>
                <a:srgbClr val="1F77B4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113B9E04-E8C3-D0C7-265E-AC9AE428174E}"/>
              </a:ext>
            </a:extLst>
          </p:cNvPr>
          <p:cNvSpPr txBox="1"/>
          <p:nvPr/>
        </p:nvSpPr>
        <p:spPr>
          <a:xfrm>
            <a:off x="3446687" y="531166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F77B4"/>
                </a:solidFill>
              </a:rPr>
              <a:t>152</a:t>
            </a:r>
            <a:endParaRPr lang="it-IT" b="1" dirty="0">
              <a:solidFill>
                <a:srgbClr val="1F77B4"/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14F535A-D051-9BFA-AEDC-09764586E194}"/>
              </a:ext>
            </a:extLst>
          </p:cNvPr>
          <p:cNvSpPr txBox="1"/>
          <p:nvPr/>
        </p:nvSpPr>
        <p:spPr>
          <a:xfrm>
            <a:off x="4690222" y="5311662"/>
            <a:ext cx="651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 dirty="0">
                <a:solidFill>
                  <a:srgbClr val="1F77B4"/>
                </a:solidFill>
              </a:rPr>
              <a:t>222</a:t>
            </a:r>
            <a:endParaRPr lang="it-IT" b="1" dirty="0">
              <a:solidFill>
                <a:srgbClr val="1F77B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565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F82625F5-7224-4599-9E82-FB67D779C7FD}"/>
              </a:ext>
            </a:extLst>
          </p:cNvPr>
          <p:cNvSpPr/>
          <p:nvPr/>
        </p:nvSpPr>
        <p:spPr>
          <a:xfrm>
            <a:off x="0" y="1"/>
            <a:ext cx="12192000" cy="1325563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72C51"/>
              </a:solidFill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07661D-478E-FFE5-43E8-10326368F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bg1"/>
                </a:solidFill>
                <a:latin typeface="Cambria" panose="02040503050406030204" pitchFamily="18" charset="0"/>
              </a:rPr>
              <a:t>Aumento del Dataset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DCAC0BAA-67C9-5A06-AD5C-1CBCB1400A5C}"/>
              </a:ext>
            </a:extLst>
          </p:cNvPr>
          <p:cNvSpPr/>
          <p:nvPr/>
        </p:nvSpPr>
        <p:spPr>
          <a:xfrm>
            <a:off x="0" y="6201568"/>
            <a:ext cx="12192000" cy="681037"/>
          </a:xfrm>
          <a:prstGeom prst="rect">
            <a:avLst/>
          </a:prstGeom>
          <a:solidFill>
            <a:srgbClr val="263B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21" name="Segnaposto contenuto 9">
            <a:extLst>
              <a:ext uri="{FF2B5EF4-FFF2-40B4-BE49-F238E27FC236}">
                <a16:creationId xmlns:a16="http://schemas.microsoft.com/office/drawing/2014/main" id="{C8B71AEE-AF9E-10B7-6FEB-FDEE24AF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82" y="6303267"/>
            <a:ext cx="4336500" cy="47678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5A41FF0-EB05-0C51-6A15-6B6AFCEC8509}"/>
              </a:ext>
            </a:extLst>
          </p:cNvPr>
          <p:cNvSpPr txBox="1"/>
          <p:nvPr/>
        </p:nvSpPr>
        <p:spPr>
          <a:xfrm>
            <a:off x="116082" y="1309668"/>
            <a:ext cx="5245190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latin typeface="Cambria" panose="02040503050406030204" pitchFamily="18" charset="0"/>
              </a:rPr>
              <a:t>Non vengono applicate trasformazioni durante la creazione dei Custom Dataset, ma il dataset è aumentato tramite manipolazione di immagini.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E23250-A46F-5B16-ACF5-78154B93C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8" y="2727079"/>
            <a:ext cx="4172264" cy="231197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7219AE1-43AB-9542-749A-B44C68685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7993" y="1860477"/>
            <a:ext cx="1676716" cy="1676716"/>
          </a:xfrm>
          <a:prstGeom prst="rect">
            <a:avLst/>
          </a:prstGeom>
        </p:spPr>
      </p:pic>
      <p:pic>
        <p:nvPicPr>
          <p:cNvPr id="15" name="Immagine 14" descr="Immagine che contiene aria aperta, albero, erba, pianta&#10;&#10;Descrizione generata automaticamente">
            <a:extLst>
              <a:ext uri="{FF2B5EF4-FFF2-40B4-BE49-F238E27FC236}">
                <a16:creationId xmlns:a16="http://schemas.microsoft.com/office/drawing/2014/main" id="{6DF04D89-E8CD-FFDA-2974-3C2D092C45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4447" y="4084558"/>
            <a:ext cx="1681794" cy="1681794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125C971B-7001-CD4C-C24C-69F2591F8A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3930" y="4075390"/>
            <a:ext cx="1681795" cy="1690961"/>
          </a:xfrm>
          <a:prstGeom prst="rect">
            <a:avLst/>
          </a:prstGeom>
        </p:spPr>
      </p:pic>
      <p:pic>
        <p:nvPicPr>
          <p:cNvPr id="25" name="Immagine 24">
            <a:extLst>
              <a:ext uri="{FF2B5EF4-FFF2-40B4-BE49-F238E27FC236}">
                <a16:creationId xmlns:a16="http://schemas.microsoft.com/office/drawing/2014/main" id="{C2409F87-2C3A-E01C-3143-5279026617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3931" y="1871199"/>
            <a:ext cx="1681794" cy="1690934"/>
          </a:xfrm>
          <a:prstGeom prst="rect">
            <a:avLst/>
          </a:prstGeom>
        </p:spPr>
      </p:pic>
      <p:pic>
        <p:nvPicPr>
          <p:cNvPr id="27" name="Immagine 26" descr="Immagine che contiene aria aperta, natura, erba, Tappezzante&#10;&#10;Descrizione generata automaticamente">
            <a:extLst>
              <a:ext uri="{FF2B5EF4-FFF2-40B4-BE49-F238E27FC236}">
                <a16:creationId xmlns:a16="http://schemas.microsoft.com/office/drawing/2014/main" id="{F96C9DC8-1AED-FEEF-3C7C-FFCE21546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3935" y="1881598"/>
            <a:ext cx="1690961" cy="1690961"/>
          </a:xfrm>
          <a:prstGeom prst="rect">
            <a:avLst/>
          </a:prstGeom>
        </p:spPr>
      </p:pic>
      <p:pic>
        <p:nvPicPr>
          <p:cNvPr id="29" name="Immagine 28" descr="Immagine che contiene aria aperta, erba, natura, vegetazione&#10;&#10;Descrizione generata automaticamente">
            <a:extLst>
              <a:ext uri="{FF2B5EF4-FFF2-40B4-BE49-F238E27FC236}">
                <a16:creationId xmlns:a16="http://schemas.microsoft.com/office/drawing/2014/main" id="{3084EB48-F751-0ED5-C8A9-F0B288C017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3934" y="4075499"/>
            <a:ext cx="1690961" cy="1690961"/>
          </a:xfrm>
          <a:prstGeom prst="rect">
            <a:avLst/>
          </a:prstGeom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C3117687-0B2E-C656-F0C7-757C92F7B465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4452582" y="2868328"/>
            <a:ext cx="675618" cy="1014739"/>
          </a:xfrm>
          <a:prstGeom prst="straightConnector1">
            <a:avLst/>
          </a:prstGeom>
          <a:ln w="38100">
            <a:solidFill>
              <a:srgbClr val="263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7F5E0444-6D31-8143-C3D4-9355A1AE741A}"/>
              </a:ext>
            </a:extLst>
          </p:cNvPr>
          <p:cNvCxnSpPr>
            <a:cxnSpLocks/>
          </p:cNvCxnSpPr>
          <p:nvPr/>
        </p:nvCxnSpPr>
        <p:spPr>
          <a:xfrm>
            <a:off x="4452582" y="3867827"/>
            <a:ext cx="675618" cy="1054549"/>
          </a:xfrm>
          <a:prstGeom prst="straightConnector1">
            <a:avLst/>
          </a:prstGeom>
          <a:ln w="38100">
            <a:solidFill>
              <a:srgbClr val="263B7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Immagine 38">
            <a:extLst>
              <a:ext uri="{FF2B5EF4-FFF2-40B4-BE49-F238E27FC236}">
                <a16:creationId xmlns:a16="http://schemas.microsoft.com/office/drawing/2014/main" id="{B3E737C7-5445-629E-28E4-2570F61DDC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311" y="1677506"/>
            <a:ext cx="256250" cy="2156248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68234F3C-1868-99CC-23E8-07B29E10FB3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8311" y="3844252"/>
            <a:ext cx="256250" cy="2156248"/>
          </a:xfrm>
          <a:prstGeom prst="rect">
            <a:avLst/>
          </a:prstGeom>
        </p:spPr>
      </p:pic>
      <p:pic>
        <p:nvPicPr>
          <p:cNvPr id="41" name="Immagine 40">
            <a:extLst>
              <a:ext uri="{FF2B5EF4-FFF2-40B4-BE49-F238E27FC236}">
                <a16:creationId xmlns:a16="http://schemas.microsoft.com/office/drawing/2014/main" id="{B1965F0C-4DB6-0425-3667-C753B397F92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456102" y="1673835"/>
            <a:ext cx="256250" cy="2156248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3401267C-6A1D-6B35-7D13-9D50FBA6F0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flipH="1">
            <a:off x="9475152" y="3840581"/>
            <a:ext cx="256250" cy="2156248"/>
          </a:xfrm>
          <a:prstGeom prst="rect">
            <a:avLst/>
          </a:prstGeom>
        </p:spPr>
      </p:pic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C4509FCB-DA47-23DB-0642-B222BB257667}"/>
              </a:ext>
            </a:extLst>
          </p:cNvPr>
          <p:cNvSpPr txBox="1"/>
          <p:nvPr/>
        </p:nvSpPr>
        <p:spPr>
          <a:xfrm>
            <a:off x="7233290" y="2369482"/>
            <a:ext cx="409400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263B76"/>
                </a:solidFill>
                <a:latin typeface="Cambria" panose="02040503050406030204" pitchFamily="18" charset="0"/>
              </a:rPr>
              <a:t>+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372CA5C-16B3-65E7-210E-9955B332452F}"/>
              </a:ext>
            </a:extLst>
          </p:cNvPr>
          <p:cNvSpPr txBox="1"/>
          <p:nvPr/>
        </p:nvSpPr>
        <p:spPr>
          <a:xfrm>
            <a:off x="7240990" y="4596102"/>
            <a:ext cx="409400" cy="658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2800" b="1" dirty="0">
                <a:solidFill>
                  <a:srgbClr val="263B76"/>
                </a:solidFill>
                <a:latin typeface="Cambria" panose="02040503050406030204" pitchFamily="18" charset="0"/>
              </a:rPr>
              <a:t>+</a:t>
            </a:r>
          </a:p>
        </p:txBody>
      </p:sp>
      <p:sp>
        <p:nvSpPr>
          <p:cNvPr id="45" name="Freccia a destra 44">
            <a:extLst>
              <a:ext uri="{FF2B5EF4-FFF2-40B4-BE49-F238E27FC236}">
                <a16:creationId xmlns:a16="http://schemas.microsoft.com/office/drawing/2014/main" id="{00CBEEDD-BADF-2566-CB29-2ACDD5C12E68}"/>
              </a:ext>
            </a:extLst>
          </p:cNvPr>
          <p:cNvSpPr/>
          <p:nvPr/>
        </p:nvSpPr>
        <p:spPr>
          <a:xfrm>
            <a:off x="9756515" y="2642249"/>
            <a:ext cx="312395" cy="31858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Freccia a destra 45">
            <a:extLst>
              <a:ext uri="{FF2B5EF4-FFF2-40B4-BE49-F238E27FC236}">
                <a16:creationId xmlns:a16="http://schemas.microsoft.com/office/drawing/2014/main" id="{969D05B1-9A26-740E-2F54-0B803524D12B}"/>
              </a:ext>
            </a:extLst>
          </p:cNvPr>
          <p:cNvSpPr/>
          <p:nvPr/>
        </p:nvSpPr>
        <p:spPr>
          <a:xfrm>
            <a:off x="9756515" y="4749586"/>
            <a:ext cx="312395" cy="318584"/>
          </a:xfrm>
          <a:prstGeom prst="rightArrow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FE358510-DF76-B828-F97D-939E82227D86}"/>
              </a:ext>
            </a:extLst>
          </p:cNvPr>
          <p:cNvSpPr txBox="1"/>
          <p:nvPr/>
        </p:nvSpPr>
        <p:spPr>
          <a:xfrm>
            <a:off x="5563108" y="6303267"/>
            <a:ext cx="6628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latin typeface="Cambria" panose="02040503050406030204" pitchFamily="18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Francesca Daniele 247108 - Marco Leto 247453</a:t>
            </a:r>
          </a:p>
        </p:txBody>
      </p:sp>
    </p:spTree>
    <p:extLst>
      <p:ext uri="{BB962C8B-B14F-4D97-AF65-F5344CB8AC3E}">
        <p14:creationId xmlns:p14="http://schemas.microsoft.com/office/powerpoint/2010/main" val="7712376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803</Words>
  <Application>Microsoft Office PowerPoint</Application>
  <PresentationFormat>Widescreen</PresentationFormat>
  <Paragraphs>104</Paragraphs>
  <Slides>14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Cambria</vt:lpstr>
      <vt:lpstr>Consolas</vt:lpstr>
      <vt:lpstr>Tema di Office</vt:lpstr>
      <vt:lpstr>Presentazione standard di PowerPoint</vt:lpstr>
      <vt:lpstr>Mask R-CNN</vt:lpstr>
      <vt:lpstr>Implementazione Pytorch</vt:lpstr>
      <vt:lpstr>Loss della Mask RCNN</vt:lpstr>
      <vt:lpstr>Loss della Mask RCNN</vt:lpstr>
      <vt:lpstr>Loss della Mask RCNN</vt:lpstr>
      <vt:lpstr>Loss del Modello</vt:lpstr>
      <vt:lpstr>Analisi del Dataset</vt:lpstr>
      <vt:lpstr>Aumento del Dataset</vt:lpstr>
      <vt:lpstr>Preparazione dei Dati</vt:lpstr>
      <vt:lpstr>Parametri del modello</vt:lpstr>
      <vt:lpstr>Loss del modello</vt:lpstr>
      <vt:lpstr>Prestazioni del modello</vt:lpstr>
      <vt:lpstr>Analisi Qualitativa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Introduzione</dc:title>
  <dc:creator>LORENZO BLOISE</dc:creator>
  <cp:lastModifiedBy>MARCO LETO</cp:lastModifiedBy>
  <cp:revision>41</cp:revision>
  <dcterms:created xsi:type="dcterms:W3CDTF">2023-06-08T07:24:00Z</dcterms:created>
  <dcterms:modified xsi:type="dcterms:W3CDTF">2024-01-19T10:19:56Z</dcterms:modified>
</cp:coreProperties>
</file>